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2" r:id="rId28"/>
    <p:sldId id="286" r:id="rId29"/>
    <p:sldId id="283" r:id="rId30"/>
    <p:sldId id="281" r:id="rId31"/>
    <p:sldId id="285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4660"/>
  </p:normalViewPr>
  <p:slideViewPr>
    <p:cSldViewPr>
      <p:cViewPr varScale="1">
        <p:scale>
          <a:sx n="86" d="100"/>
          <a:sy n="86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80AD3-982F-4F0B-B18F-2813CD642FA4}" type="doc">
      <dgm:prSet loTypeId="urn:microsoft.com/office/officeart/2005/8/layout/process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6A1025C-F14E-4775-816C-6077E31CBD28}">
      <dgm:prSet phldrT="[Text]"/>
      <dgm:spPr/>
      <dgm:t>
        <a:bodyPr/>
        <a:lstStyle/>
        <a:p>
          <a:r>
            <a:rPr lang="en-US" dirty="0" smtClean="0"/>
            <a:t>DETECTING OBJECTS</a:t>
          </a:r>
          <a:endParaRPr lang="en-US" dirty="0"/>
        </a:p>
      </dgm:t>
    </dgm:pt>
    <dgm:pt modelId="{0C3EB3A5-851E-41EC-B941-01016CAF3262}" type="parTrans" cxnId="{183C85A2-644B-491D-BB87-3B253996188B}">
      <dgm:prSet/>
      <dgm:spPr/>
      <dgm:t>
        <a:bodyPr/>
        <a:lstStyle/>
        <a:p>
          <a:endParaRPr lang="en-US"/>
        </a:p>
      </dgm:t>
    </dgm:pt>
    <dgm:pt modelId="{022B5790-6153-423C-B0FF-74DB219F6381}" type="sibTrans" cxnId="{183C85A2-644B-491D-BB87-3B253996188B}">
      <dgm:prSet/>
      <dgm:spPr/>
      <dgm:t>
        <a:bodyPr/>
        <a:lstStyle/>
        <a:p>
          <a:endParaRPr lang="en-US"/>
        </a:p>
      </dgm:t>
    </dgm:pt>
    <dgm:pt modelId="{3FF7E784-06B5-4029-8C80-0AF6EF893919}">
      <dgm:prSet phldrT="[Text]"/>
      <dgm:spPr/>
      <dgm:t>
        <a:bodyPr/>
        <a:lstStyle/>
        <a:p>
          <a:r>
            <a:rPr lang="en-US" dirty="0" smtClean="0"/>
            <a:t>CNN</a:t>
          </a:r>
          <a:endParaRPr lang="en-US" dirty="0"/>
        </a:p>
      </dgm:t>
    </dgm:pt>
    <dgm:pt modelId="{BE19F79C-1A35-42D9-B190-EB2B2D29D771}" type="parTrans" cxnId="{F222D358-2CAB-41F0-88CB-B1E5BDAD0801}">
      <dgm:prSet/>
      <dgm:spPr/>
      <dgm:t>
        <a:bodyPr/>
        <a:lstStyle/>
        <a:p>
          <a:endParaRPr lang="en-US"/>
        </a:p>
      </dgm:t>
    </dgm:pt>
    <dgm:pt modelId="{1B45F211-70E8-4090-A727-3BBAC4E71103}" type="sibTrans" cxnId="{F222D358-2CAB-41F0-88CB-B1E5BDAD0801}">
      <dgm:prSet/>
      <dgm:spPr/>
      <dgm:t>
        <a:bodyPr/>
        <a:lstStyle/>
        <a:p>
          <a:endParaRPr lang="en-US"/>
        </a:p>
      </dgm:t>
    </dgm:pt>
    <dgm:pt modelId="{D64ACA55-66FD-4D07-8EE5-AB3425967D68}">
      <dgm:prSet phldrT="[Text]"/>
      <dgm:spPr/>
      <dgm:t>
        <a:bodyPr/>
        <a:lstStyle/>
        <a:p>
          <a:r>
            <a:rPr lang="en-US" dirty="0" smtClean="0"/>
            <a:t>CONVERTING TO NATURAL LANGUAGE</a:t>
          </a:r>
          <a:endParaRPr lang="en-US" dirty="0"/>
        </a:p>
      </dgm:t>
    </dgm:pt>
    <dgm:pt modelId="{A974A57D-F721-4319-B935-1041426B351F}" type="parTrans" cxnId="{2B4246F5-3409-4FB5-B0FD-CD2C9DA85F28}">
      <dgm:prSet/>
      <dgm:spPr/>
      <dgm:t>
        <a:bodyPr/>
        <a:lstStyle/>
        <a:p>
          <a:endParaRPr lang="en-US"/>
        </a:p>
      </dgm:t>
    </dgm:pt>
    <dgm:pt modelId="{B27F4AE3-DF95-4C1E-8FD9-E3A4DBB2756E}" type="sibTrans" cxnId="{2B4246F5-3409-4FB5-B0FD-CD2C9DA85F28}">
      <dgm:prSet/>
      <dgm:spPr/>
      <dgm:t>
        <a:bodyPr/>
        <a:lstStyle/>
        <a:p>
          <a:endParaRPr lang="en-US"/>
        </a:p>
      </dgm:t>
    </dgm:pt>
    <dgm:pt modelId="{A068AE36-56D7-4FC2-9F8E-2695DADC86CE}">
      <dgm:prSet phldrT="[Text]"/>
      <dgm:spPr/>
      <dgm:t>
        <a:bodyPr/>
        <a:lstStyle/>
        <a:p>
          <a:r>
            <a:rPr lang="en-US" dirty="0" smtClean="0"/>
            <a:t>RNN &amp; LSTM</a:t>
          </a:r>
          <a:endParaRPr lang="en-US" dirty="0"/>
        </a:p>
      </dgm:t>
    </dgm:pt>
    <dgm:pt modelId="{263A5926-C086-491F-92BC-EFA1748F9E6A}" type="parTrans" cxnId="{3081CC1F-5EAF-455F-9DFE-EFE47E7D79CE}">
      <dgm:prSet/>
      <dgm:spPr/>
      <dgm:t>
        <a:bodyPr/>
        <a:lstStyle/>
        <a:p>
          <a:endParaRPr lang="en-US"/>
        </a:p>
      </dgm:t>
    </dgm:pt>
    <dgm:pt modelId="{5EA86E80-047B-4635-9A18-E7D539228310}" type="sibTrans" cxnId="{3081CC1F-5EAF-455F-9DFE-EFE47E7D79CE}">
      <dgm:prSet/>
      <dgm:spPr/>
      <dgm:t>
        <a:bodyPr/>
        <a:lstStyle/>
        <a:p>
          <a:endParaRPr lang="en-US"/>
        </a:p>
      </dgm:t>
    </dgm:pt>
    <dgm:pt modelId="{424D6AFD-52A9-4CC9-B2D5-EBA75653A066}">
      <dgm:prSet phldrT="[Text]"/>
      <dgm:spPr/>
      <dgm:t>
        <a:bodyPr/>
        <a:lstStyle/>
        <a:p>
          <a:r>
            <a:rPr lang="en-US" dirty="0" smtClean="0"/>
            <a:t>GENERATING CAPTIONS</a:t>
          </a:r>
          <a:endParaRPr lang="en-US" dirty="0"/>
        </a:p>
      </dgm:t>
    </dgm:pt>
    <dgm:pt modelId="{3DE86843-F781-4374-B24F-B6035A464518}" type="parTrans" cxnId="{C9917B76-67C9-4F80-92FC-1B0A519B1A4E}">
      <dgm:prSet/>
      <dgm:spPr/>
      <dgm:t>
        <a:bodyPr/>
        <a:lstStyle/>
        <a:p>
          <a:endParaRPr lang="en-US"/>
        </a:p>
      </dgm:t>
    </dgm:pt>
    <dgm:pt modelId="{9286E0A9-BCF4-4BF3-879A-47B4954E47A2}" type="sibTrans" cxnId="{C9917B76-67C9-4F80-92FC-1B0A519B1A4E}">
      <dgm:prSet/>
      <dgm:spPr/>
      <dgm:t>
        <a:bodyPr/>
        <a:lstStyle/>
        <a:p>
          <a:endParaRPr lang="en-US"/>
        </a:p>
      </dgm:t>
    </dgm:pt>
    <dgm:pt modelId="{8F443D6B-DDD0-4C13-8C1D-7C8DF5657A0D}">
      <dgm:prSet phldrT="[Text]"/>
      <dgm:spPr/>
      <dgm:t>
        <a:bodyPr/>
        <a:lstStyle/>
        <a:p>
          <a:r>
            <a:rPr lang="en-US" dirty="0" smtClean="0"/>
            <a:t>Using vigorous training and pre-trained libraries of python</a:t>
          </a:r>
          <a:endParaRPr lang="en-US" dirty="0"/>
        </a:p>
      </dgm:t>
    </dgm:pt>
    <dgm:pt modelId="{31047AA4-2BBD-45CA-9A5A-6BB701EC917C}" type="parTrans" cxnId="{B7AEEB5A-CBC1-4F8B-8EC3-210A3AD783F7}">
      <dgm:prSet/>
      <dgm:spPr/>
      <dgm:t>
        <a:bodyPr/>
        <a:lstStyle/>
        <a:p>
          <a:endParaRPr lang="en-US"/>
        </a:p>
      </dgm:t>
    </dgm:pt>
    <dgm:pt modelId="{F94EF344-5F09-4E0C-96BA-2E95568A4E09}" type="sibTrans" cxnId="{B7AEEB5A-CBC1-4F8B-8EC3-210A3AD783F7}">
      <dgm:prSet/>
      <dgm:spPr/>
      <dgm:t>
        <a:bodyPr/>
        <a:lstStyle/>
        <a:p>
          <a:endParaRPr lang="en-US"/>
        </a:p>
      </dgm:t>
    </dgm:pt>
    <dgm:pt modelId="{78731795-1D15-4E6E-9F40-B3D9F0B6E4A2}" type="pres">
      <dgm:prSet presAssocID="{5F780AD3-982F-4F0B-B18F-2813CD642F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969ED5-5C9F-416B-AA3B-B33EA74743CB}" type="pres">
      <dgm:prSet presAssocID="{424D6AFD-52A9-4CC9-B2D5-EBA75653A066}" presName="boxAndChildren" presStyleCnt="0"/>
      <dgm:spPr/>
    </dgm:pt>
    <dgm:pt modelId="{04C15C3B-4BF2-427F-AF9C-AF192E9FA954}" type="pres">
      <dgm:prSet presAssocID="{424D6AFD-52A9-4CC9-B2D5-EBA75653A066}" presName="parentTextBox" presStyleLbl="node1" presStyleIdx="0" presStyleCnt="3"/>
      <dgm:spPr/>
      <dgm:t>
        <a:bodyPr/>
        <a:lstStyle/>
        <a:p>
          <a:endParaRPr lang="en-US"/>
        </a:p>
      </dgm:t>
    </dgm:pt>
    <dgm:pt modelId="{74162F5A-4A0C-455C-97F5-A25A59E47FE3}" type="pres">
      <dgm:prSet presAssocID="{424D6AFD-52A9-4CC9-B2D5-EBA75653A066}" presName="entireBox" presStyleLbl="node1" presStyleIdx="0" presStyleCnt="3"/>
      <dgm:spPr/>
      <dgm:t>
        <a:bodyPr/>
        <a:lstStyle/>
        <a:p>
          <a:endParaRPr lang="en-US"/>
        </a:p>
      </dgm:t>
    </dgm:pt>
    <dgm:pt modelId="{47E403FE-791C-495E-9CB8-E7381422F8BC}" type="pres">
      <dgm:prSet presAssocID="{424D6AFD-52A9-4CC9-B2D5-EBA75653A066}" presName="descendantBox" presStyleCnt="0"/>
      <dgm:spPr/>
    </dgm:pt>
    <dgm:pt modelId="{1754E7B1-ED4E-4B3B-AE6A-14262AA26D67}" type="pres">
      <dgm:prSet presAssocID="{8F443D6B-DDD0-4C13-8C1D-7C8DF5657A0D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2EA22-441D-4B2F-8EEB-E40ADB7E4E0A}" type="pres">
      <dgm:prSet presAssocID="{B27F4AE3-DF95-4C1E-8FD9-E3A4DBB2756E}" presName="sp" presStyleCnt="0"/>
      <dgm:spPr/>
    </dgm:pt>
    <dgm:pt modelId="{80399D72-9540-4F85-BB86-E0F5CAF28955}" type="pres">
      <dgm:prSet presAssocID="{D64ACA55-66FD-4D07-8EE5-AB3425967D68}" presName="arrowAndChildren" presStyleCnt="0"/>
      <dgm:spPr/>
    </dgm:pt>
    <dgm:pt modelId="{8015B673-251D-4187-B1DC-C250988130A6}" type="pres">
      <dgm:prSet presAssocID="{D64ACA55-66FD-4D07-8EE5-AB3425967D68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606099F9-26E7-413D-8E9D-7C1BA334C8B0}" type="pres">
      <dgm:prSet presAssocID="{D64ACA55-66FD-4D07-8EE5-AB3425967D68}" presName="arrow" presStyleLbl="node1" presStyleIdx="1" presStyleCnt="3"/>
      <dgm:spPr/>
      <dgm:t>
        <a:bodyPr/>
        <a:lstStyle/>
        <a:p>
          <a:endParaRPr lang="en-US"/>
        </a:p>
      </dgm:t>
    </dgm:pt>
    <dgm:pt modelId="{B78045ED-58B3-4F76-8F6C-950A580B1CC1}" type="pres">
      <dgm:prSet presAssocID="{D64ACA55-66FD-4D07-8EE5-AB3425967D68}" presName="descendantArrow" presStyleCnt="0"/>
      <dgm:spPr/>
    </dgm:pt>
    <dgm:pt modelId="{4D10A640-DA08-494A-AEDC-855982194355}" type="pres">
      <dgm:prSet presAssocID="{A068AE36-56D7-4FC2-9F8E-2695DADC86CE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86B9F-4ABC-49F9-88FF-7A1EEFF6E9E0}" type="pres">
      <dgm:prSet presAssocID="{022B5790-6153-423C-B0FF-74DB219F6381}" presName="sp" presStyleCnt="0"/>
      <dgm:spPr/>
    </dgm:pt>
    <dgm:pt modelId="{C7C8D921-CA29-4066-BD64-B96A8C9A381A}" type="pres">
      <dgm:prSet presAssocID="{26A1025C-F14E-4775-816C-6077E31CBD28}" presName="arrowAndChildren" presStyleCnt="0"/>
      <dgm:spPr/>
    </dgm:pt>
    <dgm:pt modelId="{C6642353-3868-474B-8B85-B7C6976A818F}" type="pres">
      <dgm:prSet presAssocID="{26A1025C-F14E-4775-816C-6077E31CBD2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79978607-1010-45CC-8D37-FBB5591BA96F}" type="pres">
      <dgm:prSet presAssocID="{26A1025C-F14E-4775-816C-6077E31CBD28}" presName="arrow" presStyleLbl="node1" presStyleIdx="2" presStyleCnt="3"/>
      <dgm:spPr/>
      <dgm:t>
        <a:bodyPr/>
        <a:lstStyle/>
        <a:p>
          <a:endParaRPr lang="en-US"/>
        </a:p>
      </dgm:t>
    </dgm:pt>
    <dgm:pt modelId="{F7ADC1A5-35A4-4614-8B8B-DE311BE0822C}" type="pres">
      <dgm:prSet presAssocID="{26A1025C-F14E-4775-816C-6077E31CBD28}" presName="descendantArrow" presStyleCnt="0"/>
      <dgm:spPr/>
    </dgm:pt>
    <dgm:pt modelId="{45A971F8-8C33-4373-A823-ABABAD08EE3F}" type="pres">
      <dgm:prSet presAssocID="{3FF7E784-06B5-4029-8C80-0AF6EF893919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AD37C8-3B5A-4296-92CC-486895D6FA87}" type="presOf" srcId="{5F780AD3-982F-4F0B-B18F-2813CD642FA4}" destId="{78731795-1D15-4E6E-9F40-B3D9F0B6E4A2}" srcOrd="0" destOrd="0" presId="urn:microsoft.com/office/officeart/2005/8/layout/process4"/>
    <dgm:cxn modelId="{183C85A2-644B-491D-BB87-3B253996188B}" srcId="{5F780AD3-982F-4F0B-B18F-2813CD642FA4}" destId="{26A1025C-F14E-4775-816C-6077E31CBD28}" srcOrd="0" destOrd="0" parTransId="{0C3EB3A5-851E-41EC-B941-01016CAF3262}" sibTransId="{022B5790-6153-423C-B0FF-74DB219F6381}"/>
    <dgm:cxn modelId="{31CAC1AF-95E0-49D8-8BF2-008286B0422A}" type="presOf" srcId="{D64ACA55-66FD-4D07-8EE5-AB3425967D68}" destId="{606099F9-26E7-413D-8E9D-7C1BA334C8B0}" srcOrd="1" destOrd="0" presId="urn:microsoft.com/office/officeart/2005/8/layout/process4"/>
    <dgm:cxn modelId="{E7E90A89-1ACF-4BCB-AF18-B81478BFF484}" type="presOf" srcId="{8F443D6B-DDD0-4C13-8C1D-7C8DF5657A0D}" destId="{1754E7B1-ED4E-4B3B-AE6A-14262AA26D67}" srcOrd="0" destOrd="0" presId="urn:microsoft.com/office/officeart/2005/8/layout/process4"/>
    <dgm:cxn modelId="{B7AEEB5A-CBC1-4F8B-8EC3-210A3AD783F7}" srcId="{424D6AFD-52A9-4CC9-B2D5-EBA75653A066}" destId="{8F443D6B-DDD0-4C13-8C1D-7C8DF5657A0D}" srcOrd="0" destOrd="0" parTransId="{31047AA4-2BBD-45CA-9A5A-6BB701EC917C}" sibTransId="{F94EF344-5F09-4E0C-96BA-2E95568A4E09}"/>
    <dgm:cxn modelId="{EE02502C-EC99-4275-AB76-E0D58BD70C1C}" type="presOf" srcId="{D64ACA55-66FD-4D07-8EE5-AB3425967D68}" destId="{8015B673-251D-4187-B1DC-C250988130A6}" srcOrd="0" destOrd="0" presId="urn:microsoft.com/office/officeart/2005/8/layout/process4"/>
    <dgm:cxn modelId="{5D06AE2B-A30F-4063-8E3D-F2B348ADD54C}" type="presOf" srcId="{A068AE36-56D7-4FC2-9F8E-2695DADC86CE}" destId="{4D10A640-DA08-494A-AEDC-855982194355}" srcOrd="0" destOrd="0" presId="urn:microsoft.com/office/officeart/2005/8/layout/process4"/>
    <dgm:cxn modelId="{1A4FEBD8-1A1C-4A7A-A3D7-DAD8A88FB0BC}" type="presOf" srcId="{3FF7E784-06B5-4029-8C80-0AF6EF893919}" destId="{45A971F8-8C33-4373-A823-ABABAD08EE3F}" srcOrd="0" destOrd="0" presId="urn:microsoft.com/office/officeart/2005/8/layout/process4"/>
    <dgm:cxn modelId="{C9B3C77D-F0DB-4A94-A909-C0A3D6639CEA}" type="presOf" srcId="{26A1025C-F14E-4775-816C-6077E31CBD28}" destId="{79978607-1010-45CC-8D37-FBB5591BA96F}" srcOrd="1" destOrd="0" presId="urn:microsoft.com/office/officeart/2005/8/layout/process4"/>
    <dgm:cxn modelId="{7DCF709B-7768-47D2-969F-A414DB3C0B5B}" type="presOf" srcId="{26A1025C-F14E-4775-816C-6077E31CBD28}" destId="{C6642353-3868-474B-8B85-B7C6976A818F}" srcOrd="0" destOrd="0" presId="urn:microsoft.com/office/officeart/2005/8/layout/process4"/>
    <dgm:cxn modelId="{CD52F248-D7D8-4646-8D35-7FDC28334AFA}" type="presOf" srcId="{424D6AFD-52A9-4CC9-B2D5-EBA75653A066}" destId="{04C15C3B-4BF2-427F-AF9C-AF192E9FA954}" srcOrd="0" destOrd="0" presId="urn:microsoft.com/office/officeart/2005/8/layout/process4"/>
    <dgm:cxn modelId="{2B4246F5-3409-4FB5-B0FD-CD2C9DA85F28}" srcId="{5F780AD3-982F-4F0B-B18F-2813CD642FA4}" destId="{D64ACA55-66FD-4D07-8EE5-AB3425967D68}" srcOrd="1" destOrd="0" parTransId="{A974A57D-F721-4319-B935-1041426B351F}" sibTransId="{B27F4AE3-DF95-4C1E-8FD9-E3A4DBB2756E}"/>
    <dgm:cxn modelId="{3081CC1F-5EAF-455F-9DFE-EFE47E7D79CE}" srcId="{D64ACA55-66FD-4D07-8EE5-AB3425967D68}" destId="{A068AE36-56D7-4FC2-9F8E-2695DADC86CE}" srcOrd="0" destOrd="0" parTransId="{263A5926-C086-491F-92BC-EFA1748F9E6A}" sibTransId="{5EA86E80-047B-4635-9A18-E7D539228310}"/>
    <dgm:cxn modelId="{26AE81AD-961D-4A09-A721-F5F1F4868381}" type="presOf" srcId="{424D6AFD-52A9-4CC9-B2D5-EBA75653A066}" destId="{74162F5A-4A0C-455C-97F5-A25A59E47FE3}" srcOrd="1" destOrd="0" presId="urn:microsoft.com/office/officeart/2005/8/layout/process4"/>
    <dgm:cxn modelId="{F222D358-2CAB-41F0-88CB-B1E5BDAD0801}" srcId="{26A1025C-F14E-4775-816C-6077E31CBD28}" destId="{3FF7E784-06B5-4029-8C80-0AF6EF893919}" srcOrd="0" destOrd="0" parTransId="{BE19F79C-1A35-42D9-B190-EB2B2D29D771}" sibTransId="{1B45F211-70E8-4090-A727-3BBAC4E71103}"/>
    <dgm:cxn modelId="{C9917B76-67C9-4F80-92FC-1B0A519B1A4E}" srcId="{5F780AD3-982F-4F0B-B18F-2813CD642FA4}" destId="{424D6AFD-52A9-4CC9-B2D5-EBA75653A066}" srcOrd="2" destOrd="0" parTransId="{3DE86843-F781-4374-B24F-B6035A464518}" sibTransId="{9286E0A9-BCF4-4BF3-879A-47B4954E47A2}"/>
    <dgm:cxn modelId="{5B9805BE-3B72-42EA-89B4-C62521FE0CAD}" type="presParOf" srcId="{78731795-1D15-4E6E-9F40-B3D9F0B6E4A2}" destId="{F2969ED5-5C9F-416B-AA3B-B33EA74743CB}" srcOrd="0" destOrd="0" presId="urn:microsoft.com/office/officeart/2005/8/layout/process4"/>
    <dgm:cxn modelId="{40299518-CD71-47D8-9F5B-DAD99FA68A49}" type="presParOf" srcId="{F2969ED5-5C9F-416B-AA3B-B33EA74743CB}" destId="{04C15C3B-4BF2-427F-AF9C-AF192E9FA954}" srcOrd="0" destOrd="0" presId="urn:microsoft.com/office/officeart/2005/8/layout/process4"/>
    <dgm:cxn modelId="{A81245D8-1C12-4350-81BD-0788717023C0}" type="presParOf" srcId="{F2969ED5-5C9F-416B-AA3B-B33EA74743CB}" destId="{74162F5A-4A0C-455C-97F5-A25A59E47FE3}" srcOrd="1" destOrd="0" presId="urn:microsoft.com/office/officeart/2005/8/layout/process4"/>
    <dgm:cxn modelId="{8AEBC0CE-0DB2-4C1F-B573-3B2701DEC54C}" type="presParOf" srcId="{F2969ED5-5C9F-416B-AA3B-B33EA74743CB}" destId="{47E403FE-791C-495E-9CB8-E7381422F8BC}" srcOrd="2" destOrd="0" presId="urn:microsoft.com/office/officeart/2005/8/layout/process4"/>
    <dgm:cxn modelId="{4B83C2C5-10CC-43D0-AEC4-DEDDB2220B79}" type="presParOf" srcId="{47E403FE-791C-495E-9CB8-E7381422F8BC}" destId="{1754E7B1-ED4E-4B3B-AE6A-14262AA26D67}" srcOrd="0" destOrd="0" presId="urn:microsoft.com/office/officeart/2005/8/layout/process4"/>
    <dgm:cxn modelId="{ABFAEEBE-53A2-4451-BC0F-438BABF921B6}" type="presParOf" srcId="{78731795-1D15-4E6E-9F40-B3D9F0B6E4A2}" destId="{D162EA22-441D-4B2F-8EEB-E40ADB7E4E0A}" srcOrd="1" destOrd="0" presId="urn:microsoft.com/office/officeart/2005/8/layout/process4"/>
    <dgm:cxn modelId="{3BC82240-314A-405D-BAB8-97A55735A7B7}" type="presParOf" srcId="{78731795-1D15-4E6E-9F40-B3D9F0B6E4A2}" destId="{80399D72-9540-4F85-BB86-E0F5CAF28955}" srcOrd="2" destOrd="0" presId="urn:microsoft.com/office/officeart/2005/8/layout/process4"/>
    <dgm:cxn modelId="{B77838A9-C168-4FA5-9F99-CB4CA9E42604}" type="presParOf" srcId="{80399D72-9540-4F85-BB86-E0F5CAF28955}" destId="{8015B673-251D-4187-B1DC-C250988130A6}" srcOrd="0" destOrd="0" presId="urn:microsoft.com/office/officeart/2005/8/layout/process4"/>
    <dgm:cxn modelId="{382597F1-54DB-421B-BFB0-AE240247F8BC}" type="presParOf" srcId="{80399D72-9540-4F85-BB86-E0F5CAF28955}" destId="{606099F9-26E7-413D-8E9D-7C1BA334C8B0}" srcOrd="1" destOrd="0" presId="urn:microsoft.com/office/officeart/2005/8/layout/process4"/>
    <dgm:cxn modelId="{92A7BB08-A7E7-4261-A61D-4F5F085B0B3A}" type="presParOf" srcId="{80399D72-9540-4F85-BB86-E0F5CAF28955}" destId="{B78045ED-58B3-4F76-8F6C-950A580B1CC1}" srcOrd="2" destOrd="0" presId="urn:microsoft.com/office/officeart/2005/8/layout/process4"/>
    <dgm:cxn modelId="{296B055D-450E-4121-8FCE-5B7136AB6B77}" type="presParOf" srcId="{B78045ED-58B3-4F76-8F6C-950A580B1CC1}" destId="{4D10A640-DA08-494A-AEDC-855982194355}" srcOrd="0" destOrd="0" presId="urn:microsoft.com/office/officeart/2005/8/layout/process4"/>
    <dgm:cxn modelId="{3A5D674D-9CD3-4AC0-AA19-2A8A7504A836}" type="presParOf" srcId="{78731795-1D15-4E6E-9F40-B3D9F0B6E4A2}" destId="{3BB86B9F-4ABC-49F9-88FF-7A1EEFF6E9E0}" srcOrd="3" destOrd="0" presId="urn:microsoft.com/office/officeart/2005/8/layout/process4"/>
    <dgm:cxn modelId="{67D0EAEC-9A7E-4B0B-893A-6170D5ABD09E}" type="presParOf" srcId="{78731795-1D15-4E6E-9F40-B3D9F0B6E4A2}" destId="{C7C8D921-CA29-4066-BD64-B96A8C9A381A}" srcOrd="4" destOrd="0" presId="urn:microsoft.com/office/officeart/2005/8/layout/process4"/>
    <dgm:cxn modelId="{3234C76E-7C0A-4600-8C55-32A05B422919}" type="presParOf" srcId="{C7C8D921-CA29-4066-BD64-B96A8C9A381A}" destId="{C6642353-3868-474B-8B85-B7C6976A818F}" srcOrd="0" destOrd="0" presId="urn:microsoft.com/office/officeart/2005/8/layout/process4"/>
    <dgm:cxn modelId="{9D6634FB-02A3-4264-BFAA-F2FB6D78B6E0}" type="presParOf" srcId="{C7C8D921-CA29-4066-BD64-B96A8C9A381A}" destId="{79978607-1010-45CC-8D37-FBB5591BA96F}" srcOrd="1" destOrd="0" presId="urn:microsoft.com/office/officeart/2005/8/layout/process4"/>
    <dgm:cxn modelId="{216CA4D9-864A-475A-B1AC-AF3A0927EB16}" type="presParOf" srcId="{C7C8D921-CA29-4066-BD64-B96A8C9A381A}" destId="{F7ADC1A5-35A4-4614-8B8B-DE311BE0822C}" srcOrd="2" destOrd="0" presId="urn:microsoft.com/office/officeart/2005/8/layout/process4"/>
    <dgm:cxn modelId="{673ED29B-2D07-4189-98AC-2E3F47608370}" type="presParOf" srcId="{F7ADC1A5-35A4-4614-8B8B-DE311BE0822C}" destId="{45A971F8-8C33-4373-A823-ABABAD08EE3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4162F5A-4A0C-455C-97F5-A25A59E47FE3}">
      <dsp:nvSpPr>
        <dsp:cNvPr id="0" name=""/>
        <dsp:cNvSpPr/>
      </dsp:nvSpPr>
      <dsp:spPr>
        <a:xfrm>
          <a:off x="0" y="3234852"/>
          <a:ext cx="8382000" cy="1061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GENERATING CAPTIONS</a:t>
          </a:r>
          <a:endParaRPr lang="en-US" sz="2000" kern="1200" dirty="0"/>
        </a:p>
      </dsp:txBody>
      <dsp:txXfrm>
        <a:off x="0" y="3234852"/>
        <a:ext cx="8382000" cy="573345"/>
      </dsp:txXfrm>
    </dsp:sp>
    <dsp:sp modelId="{1754E7B1-ED4E-4B3B-AE6A-14262AA26D67}">
      <dsp:nvSpPr>
        <dsp:cNvPr id="0" name=""/>
        <dsp:cNvSpPr/>
      </dsp:nvSpPr>
      <dsp:spPr>
        <a:xfrm>
          <a:off x="0" y="3786963"/>
          <a:ext cx="8382000" cy="48840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Using vigorous training and pre-trained libraries of python</a:t>
          </a:r>
          <a:endParaRPr lang="en-US" sz="2600" kern="1200" dirty="0"/>
        </a:p>
      </dsp:txBody>
      <dsp:txXfrm>
        <a:off x="0" y="3786963"/>
        <a:ext cx="8382000" cy="488405"/>
      </dsp:txXfrm>
    </dsp:sp>
    <dsp:sp modelId="{606099F9-26E7-413D-8E9D-7C1BA334C8B0}">
      <dsp:nvSpPr>
        <dsp:cNvPr id="0" name=""/>
        <dsp:cNvSpPr/>
      </dsp:nvSpPr>
      <dsp:spPr>
        <a:xfrm rot="10800000">
          <a:off x="0" y="1617806"/>
          <a:ext cx="8382000" cy="1632972"/>
        </a:xfrm>
        <a:prstGeom prst="upArrowCallou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CONVERTING TO NATURAL LANGUAGE</a:t>
          </a:r>
          <a:endParaRPr lang="en-US" sz="2000" kern="1200" dirty="0"/>
        </a:p>
      </dsp:txBody>
      <dsp:txXfrm>
        <a:off x="0" y="1617806"/>
        <a:ext cx="8382000" cy="573173"/>
      </dsp:txXfrm>
    </dsp:sp>
    <dsp:sp modelId="{4D10A640-DA08-494A-AEDC-855982194355}">
      <dsp:nvSpPr>
        <dsp:cNvPr id="0" name=""/>
        <dsp:cNvSpPr/>
      </dsp:nvSpPr>
      <dsp:spPr>
        <a:xfrm>
          <a:off x="0" y="2190979"/>
          <a:ext cx="8382000" cy="488258"/>
        </a:xfrm>
        <a:prstGeom prst="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RNN &amp; LSTM</a:t>
          </a:r>
          <a:endParaRPr lang="en-US" sz="2600" kern="1200" dirty="0"/>
        </a:p>
      </dsp:txBody>
      <dsp:txXfrm>
        <a:off x="0" y="2190979"/>
        <a:ext cx="8382000" cy="488258"/>
      </dsp:txXfrm>
    </dsp:sp>
    <dsp:sp modelId="{79978607-1010-45CC-8D37-FBB5591BA96F}">
      <dsp:nvSpPr>
        <dsp:cNvPr id="0" name=""/>
        <dsp:cNvSpPr/>
      </dsp:nvSpPr>
      <dsp:spPr>
        <a:xfrm rot="10800000">
          <a:off x="0" y="759"/>
          <a:ext cx="8382000" cy="1632972"/>
        </a:xfrm>
        <a:prstGeom prst="upArrowCallou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DETECTING OBJECTS</a:t>
          </a:r>
          <a:endParaRPr lang="en-US" sz="2000" kern="1200" dirty="0"/>
        </a:p>
      </dsp:txBody>
      <dsp:txXfrm>
        <a:off x="0" y="759"/>
        <a:ext cx="8382000" cy="573173"/>
      </dsp:txXfrm>
    </dsp:sp>
    <dsp:sp modelId="{45A971F8-8C33-4373-A823-ABABAD08EE3F}">
      <dsp:nvSpPr>
        <dsp:cNvPr id="0" name=""/>
        <dsp:cNvSpPr/>
      </dsp:nvSpPr>
      <dsp:spPr>
        <a:xfrm>
          <a:off x="0" y="573933"/>
          <a:ext cx="8382000" cy="488258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CNN</a:t>
          </a:r>
          <a:endParaRPr lang="en-US" sz="2600" kern="1200" dirty="0"/>
        </a:p>
      </dsp:txBody>
      <dsp:txXfrm>
        <a:off x="0" y="573933"/>
        <a:ext cx="8382000" cy="488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CB5C0-0AAC-48C9-A7A7-A233FE857031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11021-8543-4DE8-A010-97CC1106A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" y="1371601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Rockwell Extra Bold" pitchFamily="18" charset="0"/>
              </a:rPr>
              <a:t>   </a:t>
            </a:r>
            <a:r>
              <a:rPr lang="en-US" sz="3200" b="1" dirty="0" smtClean="0">
                <a:solidFill>
                  <a:srgbClr val="FF0000"/>
                </a:solidFill>
                <a:latin typeface="Berlin Sans FB Demi" pitchFamily="34" charset="0"/>
                <a:cs typeface="Times New Roman" pitchFamily="18" charset="0"/>
              </a:rPr>
              <a:t>DETECTING AND CAPTIONING IMAGES USING CNN-LSTM DEEP NEURAL NETWORKS AND FLASK </a:t>
            </a:r>
            <a:endParaRPr lang="en-US" sz="2400" b="1" dirty="0" smtClean="0">
              <a:solidFill>
                <a:srgbClr val="FF0000"/>
              </a:solidFill>
              <a:latin typeface="Berlin Sans FB Demi" pitchFamily="34" charset="0"/>
              <a:cs typeface="Times New Roman" pitchFamily="18" charset="0"/>
            </a:endParaRPr>
          </a:p>
          <a:p>
            <a:pPr algn="ctr"/>
            <a:endParaRPr lang="en-US" sz="3200" b="1" dirty="0">
              <a:solidFill>
                <a:srgbClr val="FF0000"/>
              </a:solidFill>
              <a:latin typeface="Rockwell Extra Bold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2971800"/>
            <a:ext cx="32766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6666"/>
                </a:solidFill>
              </a:rPr>
              <a:t>UNDER GUIDANCE OF</a:t>
            </a:r>
            <a:endParaRPr lang="en-US" sz="2400" b="1" dirty="0">
              <a:solidFill>
                <a:srgbClr val="0066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410200"/>
            <a:ext cx="57912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P.YASWANTH SAI (15F11A0563)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SK.ANEEF (16F15A0501)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T.SAI HARISH (15F11A0585)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2800" y="4800600"/>
            <a:ext cx="2971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6666"/>
                </a:solidFill>
              </a:rPr>
              <a:t>PRESENTED BY</a:t>
            </a:r>
            <a:endParaRPr lang="en-US" sz="2400" b="1" dirty="0">
              <a:solidFill>
                <a:srgbClr val="0066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0" y="3657600"/>
            <a:ext cx="57912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Dr. P. VENKATESWARA RAO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PROFESSOR &amp; HOD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 OF CSE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52400"/>
            <a:ext cx="8382000" cy="100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8305800" cy="70788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TRANSFER LEARNING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600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Transfer learning is computer vision’s popular method ,because it allows us to </a:t>
            </a:r>
            <a:r>
              <a:rPr lang="en-US" b="1" dirty="0" smtClean="0"/>
              <a:t>build accurate models in a timesaving manner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 With transfer learning, instead of starting the learning process from scratch, you start from patterns that have been </a:t>
            </a:r>
            <a:r>
              <a:rPr lang="en-US" b="1" dirty="0" smtClean="0"/>
              <a:t>learned</a:t>
            </a:r>
            <a:r>
              <a:rPr lang="en-US" dirty="0" smtClean="0"/>
              <a:t> when solving a different problem. </a:t>
            </a:r>
          </a:p>
          <a:p>
            <a:r>
              <a:rPr lang="en-US" dirty="0" smtClean="0"/>
              <a:t>In computer vision, transfer learning is usually expressed through the use of </a:t>
            </a:r>
            <a:r>
              <a:rPr lang="en-US" b="1" dirty="0" smtClean="0"/>
              <a:t>pre-trained models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0"/>
            <a:ext cx="9144000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0"/>
            <a:ext cx="8458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8305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OBJECT DETECTION/WORD DETECTION</a:t>
            </a:r>
            <a:endParaRPr lang="en-US" sz="2400" b="1" dirty="0"/>
          </a:p>
        </p:txBody>
      </p:sp>
      <p:pic>
        <p:nvPicPr>
          <p:cNvPr id="4" name="Picture 3" descr="IMG_20190224_1427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90601"/>
            <a:ext cx="9144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8305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SENTENCE GENERATION</a:t>
            </a:r>
            <a:endParaRPr lang="en-US" sz="2400" b="1" dirty="0"/>
          </a:p>
        </p:txBody>
      </p:sp>
      <p:pic>
        <p:nvPicPr>
          <p:cNvPr id="5" name="Picture 4" descr="IMG_20190224_1427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53" y="990600"/>
            <a:ext cx="9011894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8305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RANKING BASED CAPTION RETRIEVAL</a:t>
            </a:r>
            <a:endParaRPr lang="en-US" sz="2400" b="1" dirty="0"/>
          </a:p>
        </p:txBody>
      </p:sp>
      <p:pic>
        <p:nvPicPr>
          <p:cNvPr id="5" name="Picture 4" descr="IMG_20190224_1423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4000" cy="5871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ion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3340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io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829800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NLP PROBABILISTIC MODEL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Content Placeholder 3" descr="IMG_20190224_1422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1" y="1219200"/>
            <a:ext cx="8001000" cy="4906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NLP PROBABILISTIC MODEL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Content Placeholder 5" descr="IMG_20190224_14253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69619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1400" y="1066800"/>
            <a:ext cx="19812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ABSTRACT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600200"/>
            <a:ext cx="853440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Captioning images automatically is one of the heart of the human visual system.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There are various advantages if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there is an application which automatically caption the scenes surrounded by them and revert back the caption as a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plain message.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In this paper, we present a model based on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CNN-LSTM neural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networks which automatically detects the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objects in the images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generations descriptions for the images. This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can perform two operations.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The first one is to detect objects in the image using </a:t>
            </a:r>
            <a:r>
              <a:rPr lang="en-US" sz="2250" b="1" dirty="0" err="1">
                <a:latin typeface="Times New Roman" pitchFamily="18" charset="0"/>
                <a:cs typeface="Times New Roman" pitchFamily="18" charset="0"/>
              </a:rPr>
              <a:t>convolutional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 neural networks and the other is to caption the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images using RNN based LSTM.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Interface of the model is developed using flask rest API, which is a web development framework of python. The main </a:t>
            </a:r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use case </a:t>
            </a:r>
            <a:r>
              <a:rPr lang="en-US" sz="2250" b="1" dirty="0">
                <a:latin typeface="Times New Roman" pitchFamily="18" charset="0"/>
                <a:cs typeface="Times New Roman" pitchFamily="18" charset="0"/>
              </a:rPr>
              <a:t>of this project is to help visually impaired to understand the surrounding environment and act according to that. </a:t>
            </a:r>
            <a:endParaRPr lang="en-US" sz="225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52400"/>
            <a:ext cx="8382000" cy="100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NLP PROBABILISTIC MODEL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Content Placeholder 5" descr="IMG_20190224_14263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6962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NLP PROBABILISTIC MODEL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Content Placeholder 5" descr="IMG_20190224_14270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807719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WORKING OF CNN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CNN stands for CONVOLUTIONAL NEURAL NETWORK.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cnn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3600"/>
            <a:ext cx="89916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WORKING OF RNN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RNN stands for RECURRENT NEURAL NETWORK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[S</a:t>
            </a:r>
            <a:r>
              <a:rPr lang="en-US" sz="3600" b="1" baseline="-25000" dirty="0" smtClean="0">
                <a:solidFill>
                  <a:srgbClr val="FF0000"/>
                </a:solidFill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</a:rPr>
              <a:t>=F(S</a:t>
            </a:r>
            <a:r>
              <a:rPr lang="en-US" sz="3600" b="1" baseline="-25000" dirty="0" smtClean="0">
                <a:solidFill>
                  <a:srgbClr val="FF0000"/>
                </a:solidFill>
              </a:rPr>
              <a:t>t-1</a:t>
            </a:r>
            <a:r>
              <a:rPr lang="en-US" sz="3600" b="1" dirty="0" smtClean="0">
                <a:solidFill>
                  <a:srgbClr val="FF0000"/>
                </a:solidFill>
              </a:rPr>
              <a:t>+W</a:t>
            </a:r>
            <a:r>
              <a:rPr lang="en-US" sz="3600" b="1" baseline="-25000" dirty="0" smtClean="0">
                <a:solidFill>
                  <a:srgbClr val="FF0000"/>
                </a:solidFill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</a:rPr>
              <a:t>)]</a:t>
            </a:r>
            <a:endParaRPr lang="en-US" sz="3600" b="1" baseline="-25000" dirty="0">
              <a:solidFill>
                <a:srgbClr val="FF0000"/>
              </a:solidFill>
            </a:endParaRPr>
          </a:p>
        </p:txBody>
      </p:sp>
      <p:pic>
        <p:nvPicPr>
          <p:cNvPr id="7" name="Picture 6" descr="rnn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514600"/>
            <a:ext cx="79248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WORKING OF LSTM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LSTM stands for LONG SHORT TERM MEMORY.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lstm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2438399"/>
            <a:ext cx="7924800" cy="3733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-533400"/>
            <a:ext cx="14782800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PRE TRAINED FILES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Descriptions.txt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Features.pkl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Tokenizer.pkl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Model.h5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LIBRARIES USED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TENSORFLOW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KERAS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PICKLE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NLTK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2400"/>
            <a:ext cx="102108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obj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b="1" dirty="0" smtClean="0">
                <a:latin typeface="Aharoni" pitchFamily="2" charset="-79"/>
                <a:cs typeface="Aharoni" pitchFamily="2" charset="-79"/>
              </a:rPr>
              <a:t>DEPLOYING AS A WEB APPLICATION</a:t>
            </a:r>
            <a:endParaRPr lang="en-US" sz="32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We have used </a:t>
            </a:r>
            <a:r>
              <a:rPr lang="en-US" sz="4400" b="1" dirty="0" smtClean="0"/>
              <a:t>FLASK</a:t>
            </a:r>
            <a:r>
              <a:rPr lang="en-US" sz="4400" b="1" dirty="0" smtClean="0">
                <a:solidFill>
                  <a:srgbClr val="FF0000"/>
                </a:solidFill>
              </a:rPr>
              <a:t> to deploy our project as a </a:t>
            </a:r>
            <a:r>
              <a:rPr lang="en-US" sz="4400" b="1" dirty="0" smtClean="0"/>
              <a:t>REST-API</a:t>
            </a:r>
            <a:r>
              <a:rPr lang="en-US" sz="4400" b="1" dirty="0" smtClean="0">
                <a:solidFill>
                  <a:srgbClr val="FF0000"/>
                </a:solidFill>
              </a:rPr>
              <a:t> in the form of a web application.</a:t>
            </a:r>
          </a:p>
          <a:p>
            <a:r>
              <a:rPr lang="en-US" sz="4400" b="1" dirty="0" smtClean="0"/>
              <a:t>FLASK</a:t>
            </a:r>
            <a:r>
              <a:rPr lang="en-US" sz="4400" b="1" dirty="0" smtClean="0">
                <a:solidFill>
                  <a:srgbClr val="FF0000"/>
                </a:solidFill>
              </a:rPr>
              <a:t> is a web application framework of </a:t>
            </a:r>
            <a:r>
              <a:rPr lang="en-US" sz="4400" b="1" dirty="0" smtClean="0"/>
              <a:t>PYTHON</a:t>
            </a:r>
            <a:r>
              <a:rPr lang="en-US" sz="4400" b="1" dirty="0" smtClean="0">
                <a:solidFill>
                  <a:srgbClr val="FF0000"/>
                </a:solidFill>
              </a:rPr>
              <a:t> used mostly to deploy machine learning models.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90224_1643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038601"/>
          </a:xfrm>
          <a:prstGeom prst="rect">
            <a:avLst/>
          </a:prstGeom>
        </p:spPr>
      </p:pic>
      <p:pic>
        <p:nvPicPr>
          <p:cNvPr id="5" name="Picture 4" descr="IMG_20190224_16434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419600"/>
            <a:ext cx="91440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190224_1642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pic>
        <p:nvPicPr>
          <p:cNvPr id="3" name="Picture 2" descr="IMG_20190224_1644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91000"/>
            <a:ext cx="91440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807463"/>
            <a:ext cx="5334000" cy="3152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6600" y="1143000"/>
            <a:ext cx="2590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EXISTING SYSTEM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600200"/>
            <a:ext cx="8534400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50" b="1" u="sng" dirty="0" smtClean="0">
                <a:latin typeface="Times New Roman" pitchFamily="18" charset="0"/>
                <a:cs typeface="Times New Roman" pitchFamily="18" charset="0"/>
              </a:rPr>
              <a:t>Three papers we are going to discuss to define the existing system:</a:t>
            </a:r>
          </a:p>
          <a:p>
            <a:endParaRPr lang="en-US" b="1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Deep Visual-Semantic Alignments for Generating Image Descriptions</a:t>
            </a:r>
            <a:endParaRPr lang="en-US" b="1" dirty="0" smtClean="0">
              <a:latin typeface="Aharoni" pitchFamily="2" charset="-79"/>
              <a:cs typeface="Aharoni" pitchFamily="2" charset="-79"/>
            </a:endParaRPr>
          </a:p>
          <a:p>
            <a:r>
              <a:rPr kumimoji="1" lang="en-US" b="1" dirty="0" smtClean="0">
                <a:solidFill>
                  <a:srgbClr val="FF0000"/>
                </a:solidFill>
              </a:rPr>
              <a:t>Sentences act as weak labels</a:t>
            </a:r>
            <a:r>
              <a:rPr kumimoji="1" lang="en-US" sz="2400" b="1" dirty="0" smtClean="0">
                <a:solidFill>
                  <a:srgbClr val="FF0000"/>
                </a:solidFill>
              </a:rPr>
              <a:t> : </a:t>
            </a:r>
            <a:r>
              <a:rPr kumimoji="1" lang="en-US" sz="2000" b="1" dirty="0" smtClean="0">
                <a:solidFill>
                  <a:srgbClr val="FF0000"/>
                </a:solidFill>
              </a:rPr>
              <a:t>contiguous sequences of words correspond to some particular (unknown) location in image.</a:t>
            </a:r>
            <a:endParaRPr kumimoji="1" lang="en-US" sz="2400" b="1" dirty="0" smtClean="0">
              <a:solidFill>
                <a:srgbClr val="FF0000"/>
              </a:solidFill>
            </a:endParaRPr>
          </a:p>
          <a:p>
            <a:endParaRPr lang="en-US" b="1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Show and Tell: A Neural Image Caption Generator</a:t>
            </a:r>
            <a:endParaRPr lang="en-US" b="1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Works fine only with images within dataset.</a:t>
            </a:r>
          </a:p>
          <a:p>
            <a:pPr lvl="1"/>
            <a:endParaRPr lang="en-US" b="1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Deep Captioning with Multimodal Recurrent Nets</a:t>
            </a:r>
            <a:endParaRPr lang="en-US" sz="2400" b="1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Very complex and time taking strategy, which is very difficult and costlier to deploy in real world.</a:t>
            </a:r>
          </a:p>
          <a:p>
            <a:endParaRPr lang="en-US" b="1" dirty="0" smtClean="0">
              <a:latin typeface="Aharoni" pitchFamily="2" charset="-79"/>
              <a:cs typeface="Aharoni" pitchFamily="2" charset="-79"/>
            </a:endParaRPr>
          </a:p>
          <a:p>
            <a:pPr lvl="1"/>
            <a:endParaRPr lang="en-US" dirty="0" smtClean="0"/>
          </a:p>
          <a:p>
            <a:pPr algn="just"/>
            <a:endParaRPr lang="en-US" sz="225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52400"/>
            <a:ext cx="8382000" cy="100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4200" y="1143000"/>
            <a:ext cx="28194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PROPOSED SYSTEM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600200"/>
            <a:ext cx="853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5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2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304800" y="1828800"/>
          <a:ext cx="83820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52400"/>
            <a:ext cx="8382000" cy="100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6600" y="1143000"/>
            <a:ext cx="2590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DATASETS USED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8534400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31" lvl="0" indent="-88931" defTabSz="889409">
              <a:spcBef>
                <a:spcPts val="1946"/>
              </a:spcBef>
              <a:buClr>
                <a:prstClr val="white"/>
              </a:buClr>
              <a:buSzPct val="25000"/>
              <a:buFont typeface="Wingdings" pitchFamily="2" charset="2"/>
              <a:buChar char="ü"/>
            </a:pPr>
            <a:r>
              <a:rPr kumimoji="1" lang="en-US" sz="2400" b="1" dirty="0" smtClean="0">
                <a:solidFill>
                  <a:srgbClr val="009DD9">
                    <a:lumMod val="75000"/>
                  </a:srgbClr>
                </a:solidFill>
              </a:rPr>
              <a:t>Flickr8k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9DD9"/>
                </a:solidFill>
              </a:rPr>
              <a:t>8000 images, each annotated with 5 sentences via AMT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9DD9"/>
                </a:solidFill>
              </a:rPr>
              <a:t>1000 for validation, testing</a:t>
            </a:r>
          </a:p>
          <a:p>
            <a:pPr marL="355726" lvl="1" indent="-249034" defTabSz="889409">
              <a:spcBef>
                <a:spcPts val="1946"/>
              </a:spcBef>
            </a:pPr>
            <a:r>
              <a:rPr kumimoji="1" lang="en-US" sz="2400" b="1" dirty="0" smtClean="0">
                <a:solidFill>
                  <a:srgbClr val="009DD9">
                    <a:lumMod val="75000"/>
                  </a:srgbClr>
                </a:solidFill>
              </a:rPr>
              <a:t>Flickr30k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9DD9"/>
                </a:solidFill>
              </a:rPr>
              <a:t>30k images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9DD9"/>
                </a:solidFill>
              </a:rPr>
              <a:t>1000 validation, 1000 testing</a:t>
            </a:r>
          </a:p>
          <a:p>
            <a:pPr marL="88931" lvl="0" indent="-88931" defTabSz="889409">
              <a:spcBef>
                <a:spcPts val="1946"/>
              </a:spcBef>
              <a:buClr>
                <a:prstClr val="white"/>
              </a:buClr>
              <a:buSzPct val="25000"/>
              <a:buFont typeface="Wingdings" pitchFamily="2" charset="2"/>
              <a:buChar char="ü"/>
            </a:pPr>
            <a:r>
              <a:rPr kumimoji="1" lang="en-US" sz="2400" b="1" dirty="0" smtClean="0">
                <a:solidFill>
                  <a:srgbClr val="009DD9">
                    <a:lumMod val="75000"/>
                  </a:srgbClr>
                </a:solidFill>
              </a:rPr>
              <a:t>MSCOCO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9DD9"/>
                </a:solidFill>
              </a:rPr>
              <a:t>123,000 images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9DD9"/>
                </a:solidFill>
              </a:rPr>
              <a:t>5000 for validation, testing</a:t>
            </a:r>
          </a:p>
          <a:p>
            <a:pPr algn="just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3"/>
          <a:stretch/>
        </p:blipFill>
        <p:spPr>
          <a:xfrm>
            <a:off x="4267200" y="3048000"/>
            <a:ext cx="4729014" cy="2648321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52400"/>
            <a:ext cx="8382000" cy="100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800" y="1143000"/>
            <a:ext cx="34290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SYSTEM REQUIREMENTS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8534400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31" lvl="0" indent="-88931" defTabSz="889409">
              <a:spcBef>
                <a:spcPts val="1946"/>
              </a:spcBef>
              <a:buClr>
                <a:prstClr val="white"/>
              </a:buClr>
              <a:buSzPct val="25000"/>
              <a:buFont typeface="Wingdings" pitchFamily="2" charset="2"/>
              <a:buChar char="ü"/>
            </a:pPr>
            <a:r>
              <a:rPr kumimoji="1" lang="en-US" sz="2400" b="1" dirty="0" smtClean="0">
                <a:solidFill>
                  <a:srgbClr val="009DD9">
                    <a:lumMod val="75000"/>
                  </a:srgbClr>
                </a:solidFill>
                <a:latin typeface="Aharoni" pitchFamily="2" charset="-79"/>
                <a:cs typeface="Aharoni" pitchFamily="2" charset="-79"/>
              </a:rPr>
              <a:t>Hardware Requirements Recommendation: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RAM:</a:t>
            </a:r>
            <a:r>
              <a:rPr kumimoji="1" lang="en-US" b="1" dirty="0" smtClean="0">
                <a:solidFill>
                  <a:srgbClr val="009DD9"/>
                </a:solidFill>
                <a:latin typeface="Aharoni" pitchFamily="2" charset="-79"/>
                <a:cs typeface="Aharoni" pitchFamily="2" charset="-79"/>
              </a:rPr>
              <a:t>  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4 GB (minimum)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Hard disk: 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500 GB </a:t>
            </a:r>
          </a:p>
          <a:p>
            <a:pPr marL="355726" lvl="1" indent="-249034" defTabSz="889409">
              <a:spcBef>
                <a:spcPts val="1946"/>
              </a:spcBef>
            </a:pPr>
            <a:r>
              <a:rPr kumimoji="1" lang="en-US" sz="2400" b="1" dirty="0" smtClean="0">
                <a:solidFill>
                  <a:srgbClr val="009DD9">
                    <a:lumMod val="75000"/>
                  </a:srgbClr>
                </a:solidFill>
                <a:latin typeface="Aharoni" pitchFamily="2" charset="-79"/>
                <a:cs typeface="Aharoni" pitchFamily="2" charset="-79"/>
              </a:rPr>
              <a:t>Software Requirements Recommendation: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Operating System : 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Windows (above 7 64-bit), Linux and MAC</a:t>
            </a:r>
            <a:r>
              <a:rPr kumimoji="1" lang="en-US" b="1" dirty="0" smtClean="0">
                <a:solidFill>
                  <a:srgbClr val="009DD9"/>
                </a:solidFill>
                <a:latin typeface="Aharoni" pitchFamily="2" charset="-79"/>
                <a:cs typeface="Aharoni" pitchFamily="2" charset="-79"/>
              </a:rPr>
              <a:t> 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Web Interface : 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Flask Rest API ( Python Web Framework)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Programming Language: 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Python</a:t>
            </a: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Libraries :</a:t>
            </a:r>
            <a:r>
              <a:rPr kumimoji="1" lang="en-US" b="1" dirty="0" smtClean="0">
                <a:solidFill>
                  <a:srgbClr val="009DD9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kumimoji="1" lang="en-US" b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Tensorflow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, </a:t>
            </a:r>
            <a:r>
              <a:rPr kumimoji="1" lang="en-US" b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Keras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,  </a:t>
            </a:r>
            <a:r>
              <a:rPr kumimoji="1" lang="en-US" b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Numpy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, PIL, Flask-python, </a:t>
            </a:r>
            <a:r>
              <a:rPr kumimoji="1" lang="en-US" b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captionBot</a:t>
            </a:r>
            <a:endParaRPr kumimoji="1" lang="en-US" b="1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pPr marL="355726" lvl="1" indent="-249034" defTabSz="889409">
              <a:spcBef>
                <a:spcPts val="1946"/>
              </a:spcBef>
              <a:buFont typeface="Wingdings" pitchFamily="2" charset="2"/>
              <a:buChar char="§"/>
            </a:pPr>
            <a:r>
              <a:rPr kumimoji="1" lang="en-US" b="1" dirty="0" smtClean="0">
                <a:latin typeface="Aharoni" pitchFamily="2" charset="-79"/>
                <a:cs typeface="Aharoni" pitchFamily="2" charset="-79"/>
              </a:rPr>
              <a:t>Browser:</a:t>
            </a:r>
            <a:r>
              <a:rPr kumimoji="1" lang="en-US" b="1" dirty="0" smtClean="0">
                <a:solidFill>
                  <a:srgbClr val="009DD9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kumimoji="1" lang="en-US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Chrome , Firefox</a:t>
            </a:r>
          </a:p>
          <a:p>
            <a:pPr algn="just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52400"/>
            <a:ext cx="8382000" cy="100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8305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ARCHITECTURE DIAGRAM OF THE PROJECT</a:t>
            </a:r>
            <a:endParaRPr lang="en-US" sz="2400" b="1" dirty="0"/>
          </a:p>
        </p:txBody>
      </p:sp>
      <p:pic>
        <p:nvPicPr>
          <p:cNvPr id="7" name="Picture 6" descr="Drawing (9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40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8305800" cy="46166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MODULAR DIVISION OF THE PROJECT</a:t>
            </a:r>
            <a:endParaRPr lang="en-US" sz="2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style>
          <a:lnRef idx="1">
            <a:schemeClr val="accent1"/>
          </a:lnRef>
          <a:fillRef idx="1001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Creating pre-trained model (Transfer Learning)</a:t>
            </a:r>
          </a:p>
          <a:p>
            <a:pPr algn="ctr">
              <a:buNone/>
            </a:pPr>
            <a:endParaRPr lang="en-US" sz="2800" b="1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Object detection</a:t>
            </a:r>
          </a:p>
          <a:p>
            <a:pPr algn="ctr">
              <a:buNone/>
            </a:pPr>
            <a:endParaRPr lang="en-US" sz="2800" b="1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Sentence Generation</a:t>
            </a:r>
          </a:p>
          <a:p>
            <a:pPr algn="ctr">
              <a:buNone/>
            </a:pPr>
            <a:endParaRPr lang="en-US" sz="2800" b="1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Ranking based caption retrieval</a:t>
            </a:r>
          </a:p>
          <a:p>
            <a:pPr algn="ctr">
              <a:buNone/>
            </a:pPr>
            <a:endParaRPr lang="en-US" sz="2800" b="1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Deployment to Web Server</a:t>
            </a:r>
            <a:endParaRPr lang="en-US" sz="2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495800" y="15240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495800" y="25146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495800" y="35814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495800" y="46482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554</Words>
  <Application>Microsoft Office PowerPoint</Application>
  <PresentationFormat>On-screen Show (4:3)</PresentationFormat>
  <Paragraphs>96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  </vt:lpstr>
      <vt:lpstr>Slide 6</vt:lpstr>
      <vt:lpstr>Slide 7</vt:lpstr>
      <vt:lpstr>Slide 8</vt:lpstr>
      <vt:lpstr>  </vt:lpstr>
      <vt:lpstr> 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NLP PROBABILISTIC MODEL</vt:lpstr>
      <vt:lpstr>NLP PROBABILISTIC MODEL</vt:lpstr>
      <vt:lpstr>NLP PROBABILISTIC MODEL</vt:lpstr>
      <vt:lpstr>NLP PROBABILISTIC MODEL</vt:lpstr>
      <vt:lpstr>WORKING OF CNN</vt:lpstr>
      <vt:lpstr>WORKING OF RNN</vt:lpstr>
      <vt:lpstr>WORKING OF LSTM</vt:lpstr>
      <vt:lpstr>Slide 25</vt:lpstr>
      <vt:lpstr>Slide 26</vt:lpstr>
      <vt:lpstr>PRE TRAINED FILES</vt:lpstr>
      <vt:lpstr>LIBRARIES USED</vt:lpstr>
      <vt:lpstr>Slide 29</vt:lpstr>
      <vt:lpstr>Slide 30</vt:lpstr>
      <vt:lpstr>DEPLOYING AS A WEB APPLICATION</vt:lpstr>
      <vt:lpstr>Slide 32</vt:lpstr>
      <vt:lpstr>Slide 33</vt:lpstr>
      <vt:lpstr>Slide 34</vt:lpstr>
    </vt:vector>
  </TitlesOfParts>
  <Company>by adguard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36</cp:revision>
  <dcterms:created xsi:type="dcterms:W3CDTF">2019-01-04T16:06:46Z</dcterms:created>
  <dcterms:modified xsi:type="dcterms:W3CDTF">2019-02-25T05:03:05Z</dcterms:modified>
</cp:coreProperties>
</file>